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9" r:id="rId3"/>
    <p:sldId id="312" r:id="rId4"/>
    <p:sldId id="309" r:id="rId5"/>
    <p:sldId id="308" r:id="rId6"/>
    <p:sldId id="310" r:id="rId7"/>
    <p:sldId id="301" r:id="rId8"/>
    <p:sldId id="311" r:id="rId9"/>
    <p:sldId id="314" r:id="rId10"/>
    <p:sldId id="313" r:id="rId11"/>
    <p:sldId id="315" r:id="rId12"/>
    <p:sldId id="316" r:id="rId13"/>
    <p:sldId id="319" r:id="rId14"/>
    <p:sldId id="318" r:id="rId15"/>
    <p:sldId id="320" r:id="rId16"/>
    <p:sldId id="321" r:id="rId17"/>
    <p:sldId id="322" r:id="rId18"/>
    <p:sldId id="317" r:id="rId19"/>
    <p:sldId id="325" r:id="rId20"/>
    <p:sldId id="323" r:id="rId21"/>
    <p:sldId id="324" r:id="rId22"/>
    <p:sldId id="326" r:id="rId23"/>
    <p:sldId id="298" r:id="rId24"/>
  </p:sldIdLst>
  <p:sldSz cx="9144000" cy="6858000" type="screen4x3"/>
  <p:notesSz cx="7077075" cy="9393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F"/>
    <a:srgbClr val="CFDBFD"/>
    <a:srgbClr val="9900CC"/>
    <a:srgbClr val="4A63CB"/>
    <a:srgbClr val="D1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4" autoAdjust="0"/>
    <p:restoredTop sz="93981" autoAdjust="0"/>
  </p:normalViewPr>
  <p:slideViewPr>
    <p:cSldViewPr>
      <p:cViewPr varScale="1">
        <p:scale>
          <a:sx n="94" d="100"/>
          <a:sy n="94" d="100"/>
        </p:scale>
        <p:origin x="86" y="106"/>
      </p:cViewPr>
      <p:guideLst>
        <p:guide orient="horz" pos="2160"/>
        <p:guide pos="2880"/>
        <p:guide orient="horz"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175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92175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879A942-7266-4D19-9D31-535D777AA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7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62463"/>
            <a:ext cx="566102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75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2175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6B71E28-9D2E-48C3-91B4-976535C33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7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6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solidFill>
            <a:srgbClr val="00007F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5" name="Rectangle 56" descr="60%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solidFill>
            <a:srgbClr val="CFDB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3" name="Line 80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86" name="Rectangle 4"/>
          <p:cNvSpPr>
            <a:spLocks noChangeArrowheads="1"/>
          </p:cNvSpPr>
          <p:nvPr userDrawn="1"/>
        </p:nvSpPr>
        <p:spPr bwMode="ltGray">
          <a:xfrm>
            <a:off x="1104900" y="3141663"/>
            <a:ext cx="17526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Rectangle 5"/>
          <p:cNvSpPr>
            <a:spLocks noChangeArrowheads="1"/>
          </p:cNvSpPr>
          <p:nvPr userDrawn="1"/>
        </p:nvSpPr>
        <p:spPr bwMode="ltGray">
          <a:xfrm>
            <a:off x="1104900" y="3503613"/>
            <a:ext cx="2286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Rectangle 6"/>
          <p:cNvSpPr>
            <a:spLocks noChangeArrowheads="1"/>
          </p:cNvSpPr>
          <p:nvPr userDrawn="1"/>
        </p:nvSpPr>
        <p:spPr bwMode="ltGray">
          <a:xfrm>
            <a:off x="2724150" y="3417888"/>
            <a:ext cx="3352800" cy="171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Rectangle 7"/>
          <p:cNvSpPr>
            <a:spLocks noChangeArrowheads="1"/>
          </p:cNvSpPr>
          <p:nvPr userDrawn="1"/>
        </p:nvSpPr>
        <p:spPr bwMode="ltGray">
          <a:xfrm>
            <a:off x="2719388" y="3236913"/>
            <a:ext cx="29718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Line 72"/>
          <p:cNvSpPr>
            <a:spLocks noChangeShapeType="1"/>
          </p:cNvSpPr>
          <p:nvPr userDrawn="1"/>
        </p:nvSpPr>
        <p:spPr bwMode="ltGray">
          <a:xfrm>
            <a:off x="609600" y="3124200"/>
            <a:ext cx="0" cy="236855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Line 80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95263" y="-96837"/>
            <a:ext cx="9144000" cy="6934200"/>
            <a:chOff x="0" y="0"/>
            <a:chExt cx="5760" cy="4368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73" name="Line 4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" name="Line 5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6" name="Line 7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7" name="Line 8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" name="Line 11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8" name="Line 13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9" name="Line 14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0" name="Line 15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1" name="Line 16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2" name="Line 17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3" name="Line 18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4" name="Line 19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5" name="Line 20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6" name="Line 21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" name="Line 22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8" name="Line 23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9" name="Line 24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0" name="Line 25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5" name="Line 6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2" name="Group 26"/>
            <p:cNvGrpSpPr>
              <a:grpSpLocks/>
            </p:cNvGrpSpPr>
            <p:nvPr/>
          </p:nvGrpSpPr>
          <p:grpSpPr bwMode="auto">
            <a:xfrm>
              <a:off x="192" y="0"/>
              <a:ext cx="5376" cy="4368"/>
              <a:chOff x="192" y="0"/>
              <a:chExt cx="5376" cy="4368"/>
            </a:xfrm>
          </p:grpSpPr>
          <p:sp>
            <p:nvSpPr>
              <p:cNvPr id="43" name="Line 27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4" name="Line 28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white">
              <a:xfrm>
                <a:off x="576" y="48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4" name="Line 38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5" name="Line 39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9" name="Line 43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0" name="Line 44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" name="Line 46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" name="Line 47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" name="Line 48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" name="Line 49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" name="Line 50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" name="Line 51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9" name="Line 52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0" name="Line 53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1" name="Line 54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2" name="Line 55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92" name="Arc 73"/>
          <p:cNvSpPr>
            <a:spLocks/>
          </p:cNvSpPr>
          <p:nvPr userDrawn="1"/>
        </p:nvSpPr>
        <p:spPr bwMode="ltGray">
          <a:xfrm rot="16200000" flipH="1">
            <a:off x="481013" y="3113087"/>
            <a:ext cx="247650" cy="249238"/>
          </a:xfrm>
          <a:custGeom>
            <a:avLst/>
            <a:gdLst>
              <a:gd name="T0" fmla="*/ 0 w 43195"/>
              <a:gd name="T1" fmla="*/ 0 h 43200"/>
              <a:gd name="T2" fmla="*/ 0 w 43195"/>
              <a:gd name="T3" fmla="*/ 0 h 43200"/>
              <a:gd name="T4" fmla="*/ 0 w 43195"/>
              <a:gd name="T5" fmla="*/ 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lnTo>
                  <a:pt x="21114" y="5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67" name="Rectangle 75"/>
          <p:cNvSpPr>
            <a:spLocks noGrp="1" noChangeArrowheads="1"/>
          </p:cNvSpPr>
          <p:nvPr userDrawn="1"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 b="0" baseline="0">
                <a:solidFill>
                  <a:srgbClr val="99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>
                <a:solidFill>
                  <a:srgbClr val="4A63CB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Line 71"/>
          <p:cNvSpPr>
            <a:spLocks noChangeShapeType="1"/>
          </p:cNvSpPr>
          <p:nvPr userDrawn="1"/>
        </p:nvSpPr>
        <p:spPr bwMode="ltGray">
          <a:xfrm flipH="1">
            <a:off x="414338" y="3232151"/>
            <a:ext cx="2433638" cy="4763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Line 88"/>
          <p:cNvSpPr>
            <a:spLocks noChangeShapeType="1"/>
          </p:cNvSpPr>
          <p:nvPr userDrawn="1"/>
        </p:nvSpPr>
        <p:spPr bwMode="ltGray">
          <a:xfrm>
            <a:off x="457201" y="3589338"/>
            <a:ext cx="5619750" cy="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" name="Arc 74"/>
          <p:cNvSpPr>
            <a:spLocks/>
          </p:cNvSpPr>
          <p:nvPr userDrawn="1"/>
        </p:nvSpPr>
        <p:spPr bwMode="ltGray">
          <a:xfrm>
            <a:off x="1098551" y="3143250"/>
            <a:ext cx="423863" cy="331788"/>
          </a:xfrm>
          <a:custGeom>
            <a:avLst/>
            <a:gdLst>
              <a:gd name="T0" fmla="*/ 0 w 38387"/>
              <a:gd name="T1" fmla="*/ 0 h 30163"/>
              <a:gd name="T2" fmla="*/ 0 w 38387"/>
              <a:gd name="T3" fmla="*/ 0 h 30163"/>
              <a:gd name="T4" fmla="*/ 0 w 38387"/>
              <a:gd name="T5" fmla="*/ 0 h 301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87" h="30163" fill="none" extrusionOk="0">
                <a:moveTo>
                  <a:pt x="36617" y="-1"/>
                </a:moveTo>
                <a:cubicBezTo>
                  <a:pt x="37784" y="2703"/>
                  <a:pt x="38387" y="5617"/>
                  <a:pt x="38387" y="8563"/>
                </a:cubicBezTo>
                <a:cubicBezTo>
                  <a:pt x="38387" y="20492"/>
                  <a:pt x="28716" y="30163"/>
                  <a:pt x="16787" y="30163"/>
                </a:cubicBezTo>
                <a:cubicBezTo>
                  <a:pt x="10269" y="30163"/>
                  <a:pt x="4101" y="27220"/>
                  <a:pt x="0" y="22155"/>
                </a:cubicBezTo>
              </a:path>
              <a:path w="38387" h="30163" stroke="0" extrusionOk="0">
                <a:moveTo>
                  <a:pt x="36617" y="-1"/>
                </a:moveTo>
                <a:cubicBezTo>
                  <a:pt x="37784" y="2703"/>
                  <a:pt x="38387" y="5617"/>
                  <a:pt x="38387" y="8563"/>
                </a:cubicBezTo>
                <a:cubicBezTo>
                  <a:pt x="38387" y="20492"/>
                  <a:pt x="28716" y="30163"/>
                  <a:pt x="16787" y="30163"/>
                </a:cubicBezTo>
                <a:cubicBezTo>
                  <a:pt x="10269" y="30163"/>
                  <a:pt x="4101" y="27220"/>
                  <a:pt x="0" y="22155"/>
                </a:cubicBezTo>
                <a:lnTo>
                  <a:pt x="16787" y="8563"/>
                </a:lnTo>
                <a:lnTo>
                  <a:pt x="36617" y="-1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" name="Line 77"/>
          <p:cNvSpPr>
            <a:spLocks noChangeShapeType="1"/>
          </p:cNvSpPr>
          <p:nvPr userDrawn="1"/>
        </p:nvSpPr>
        <p:spPr bwMode="ltGray">
          <a:xfrm flipV="1">
            <a:off x="1143001" y="3136900"/>
            <a:ext cx="661988" cy="519113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" name="Line 78"/>
          <p:cNvSpPr>
            <a:spLocks noChangeShapeType="1"/>
          </p:cNvSpPr>
          <p:nvPr userDrawn="1"/>
        </p:nvSpPr>
        <p:spPr bwMode="ltGray">
          <a:xfrm>
            <a:off x="1223963" y="3136900"/>
            <a:ext cx="476250" cy="51435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Arc 75"/>
          <p:cNvSpPr>
            <a:spLocks/>
          </p:cNvSpPr>
          <p:nvPr userDrawn="1"/>
        </p:nvSpPr>
        <p:spPr bwMode="ltGray">
          <a:xfrm flipV="1">
            <a:off x="1323976" y="3140075"/>
            <a:ext cx="457200" cy="511175"/>
          </a:xfrm>
          <a:custGeom>
            <a:avLst/>
            <a:gdLst>
              <a:gd name="T0" fmla="*/ 0 w 21600"/>
              <a:gd name="T1" fmla="*/ 0 h 24179"/>
              <a:gd name="T2" fmla="*/ 0 w 21600"/>
              <a:gd name="T3" fmla="*/ 0 h 24179"/>
              <a:gd name="T4" fmla="*/ 0 w 21600"/>
              <a:gd name="T5" fmla="*/ 0 h 24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179" fill="none" extrusionOk="0">
                <a:moveTo>
                  <a:pt x="10995" y="24178"/>
                </a:moveTo>
                <a:cubicBezTo>
                  <a:pt x="4202" y="20350"/>
                  <a:pt x="0" y="13158"/>
                  <a:pt x="0" y="5361"/>
                </a:cubicBezTo>
                <a:cubicBezTo>
                  <a:pt x="-1" y="3552"/>
                  <a:pt x="227" y="1751"/>
                  <a:pt x="675" y="-1"/>
                </a:cubicBezTo>
              </a:path>
              <a:path w="21600" h="24179" stroke="0" extrusionOk="0">
                <a:moveTo>
                  <a:pt x="10995" y="24178"/>
                </a:moveTo>
                <a:cubicBezTo>
                  <a:pt x="4202" y="20350"/>
                  <a:pt x="0" y="13158"/>
                  <a:pt x="0" y="5361"/>
                </a:cubicBezTo>
                <a:cubicBezTo>
                  <a:pt x="-1" y="3552"/>
                  <a:pt x="227" y="1751"/>
                  <a:pt x="675" y="-1"/>
                </a:cubicBezTo>
                <a:lnTo>
                  <a:pt x="21600" y="5361"/>
                </a:lnTo>
                <a:lnTo>
                  <a:pt x="10995" y="24178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Arc 76"/>
          <p:cNvSpPr>
            <a:spLocks/>
          </p:cNvSpPr>
          <p:nvPr userDrawn="1"/>
        </p:nvSpPr>
        <p:spPr bwMode="ltGray">
          <a:xfrm flipV="1">
            <a:off x="1784351" y="3132138"/>
            <a:ext cx="457200" cy="522288"/>
          </a:xfrm>
          <a:custGeom>
            <a:avLst/>
            <a:gdLst>
              <a:gd name="T0" fmla="*/ 0 w 21600"/>
              <a:gd name="T1" fmla="*/ 0 h 24653"/>
              <a:gd name="T2" fmla="*/ 0 w 21600"/>
              <a:gd name="T3" fmla="*/ 0 h 24653"/>
              <a:gd name="T4" fmla="*/ 0 w 21600"/>
              <a:gd name="T5" fmla="*/ 0 h 246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53" fill="none" extrusionOk="0">
                <a:moveTo>
                  <a:pt x="21029" y="-1"/>
                </a:moveTo>
                <a:cubicBezTo>
                  <a:pt x="21408" y="1616"/>
                  <a:pt x="21600" y="3272"/>
                  <a:pt x="21600" y="4933"/>
                </a:cubicBezTo>
                <a:cubicBezTo>
                  <a:pt x="21600" y="13452"/>
                  <a:pt x="16591" y="21176"/>
                  <a:pt x="8813" y="24653"/>
                </a:cubicBezTo>
              </a:path>
              <a:path w="21600" h="24653" stroke="0" extrusionOk="0">
                <a:moveTo>
                  <a:pt x="21029" y="-1"/>
                </a:moveTo>
                <a:cubicBezTo>
                  <a:pt x="21408" y="1616"/>
                  <a:pt x="21600" y="3272"/>
                  <a:pt x="21600" y="4933"/>
                </a:cubicBezTo>
                <a:cubicBezTo>
                  <a:pt x="21600" y="13452"/>
                  <a:pt x="16591" y="21176"/>
                  <a:pt x="8813" y="24653"/>
                </a:cubicBezTo>
                <a:lnTo>
                  <a:pt x="0" y="4933"/>
                </a:lnTo>
                <a:lnTo>
                  <a:pt x="21029" y="-1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" name="Line 83"/>
          <p:cNvSpPr>
            <a:spLocks noChangeShapeType="1"/>
          </p:cNvSpPr>
          <p:nvPr userDrawn="1"/>
        </p:nvSpPr>
        <p:spPr bwMode="ltGray">
          <a:xfrm>
            <a:off x="4419600" y="3246438"/>
            <a:ext cx="347663" cy="34290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Arc 79"/>
          <p:cNvSpPr>
            <a:spLocks/>
          </p:cNvSpPr>
          <p:nvPr userDrawn="1"/>
        </p:nvSpPr>
        <p:spPr bwMode="ltGray">
          <a:xfrm flipV="1">
            <a:off x="4298950" y="3236913"/>
            <a:ext cx="1154113" cy="982663"/>
          </a:xfrm>
          <a:custGeom>
            <a:avLst/>
            <a:gdLst>
              <a:gd name="T0" fmla="*/ 0 w 18917"/>
              <a:gd name="T1" fmla="*/ 0 h 16117"/>
              <a:gd name="T2" fmla="*/ 0 w 18917"/>
              <a:gd name="T3" fmla="*/ 0 h 16117"/>
              <a:gd name="T4" fmla="*/ 0 w 18917"/>
              <a:gd name="T5" fmla="*/ 0 h 161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917" h="16117" fill="none" extrusionOk="0">
                <a:moveTo>
                  <a:pt x="4536" y="16116"/>
                </a:moveTo>
                <a:cubicBezTo>
                  <a:pt x="2713" y="14490"/>
                  <a:pt x="1179" y="12565"/>
                  <a:pt x="-1" y="10426"/>
                </a:cubicBezTo>
              </a:path>
              <a:path w="18917" h="16117" stroke="0" extrusionOk="0">
                <a:moveTo>
                  <a:pt x="4536" y="16116"/>
                </a:moveTo>
                <a:cubicBezTo>
                  <a:pt x="2713" y="14490"/>
                  <a:pt x="1179" y="12565"/>
                  <a:pt x="-1" y="10426"/>
                </a:cubicBezTo>
                <a:lnTo>
                  <a:pt x="18917" y="0"/>
                </a:lnTo>
                <a:lnTo>
                  <a:pt x="4536" y="16116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Arc 82"/>
          <p:cNvSpPr>
            <a:spLocks/>
          </p:cNvSpPr>
          <p:nvPr userDrawn="1"/>
        </p:nvSpPr>
        <p:spPr bwMode="ltGray">
          <a:xfrm flipH="1" flipV="1">
            <a:off x="4357688" y="3381376"/>
            <a:ext cx="319088" cy="206375"/>
          </a:xfrm>
          <a:custGeom>
            <a:avLst/>
            <a:gdLst>
              <a:gd name="T0" fmla="*/ 0 w 43200"/>
              <a:gd name="T1" fmla="*/ 0 h 28005"/>
              <a:gd name="T2" fmla="*/ 0 w 43200"/>
              <a:gd name="T3" fmla="*/ 0 h 28005"/>
              <a:gd name="T4" fmla="*/ 0 w 43200"/>
              <a:gd name="T5" fmla="*/ 0 h 28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8005" fill="none" extrusionOk="0">
                <a:moveTo>
                  <a:pt x="42228" y="0"/>
                </a:moveTo>
                <a:cubicBezTo>
                  <a:pt x="42872" y="2074"/>
                  <a:pt x="43200" y="4233"/>
                  <a:pt x="43200" y="6405"/>
                </a:cubicBezTo>
                <a:cubicBezTo>
                  <a:pt x="43200" y="18334"/>
                  <a:pt x="33529" y="28005"/>
                  <a:pt x="21600" y="28005"/>
                </a:cubicBezTo>
                <a:cubicBezTo>
                  <a:pt x="9670" y="28005"/>
                  <a:pt x="0" y="18334"/>
                  <a:pt x="0" y="6405"/>
                </a:cubicBezTo>
                <a:cubicBezTo>
                  <a:pt x="-1" y="4481"/>
                  <a:pt x="257" y="2565"/>
                  <a:pt x="764" y="710"/>
                </a:cubicBezTo>
              </a:path>
              <a:path w="43200" h="28005" stroke="0" extrusionOk="0">
                <a:moveTo>
                  <a:pt x="42228" y="0"/>
                </a:moveTo>
                <a:cubicBezTo>
                  <a:pt x="42872" y="2074"/>
                  <a:pt x="43200" y="4233"/>
                  <a:pt x="43200" y="6405"/>
                </a:cubicBezTo>
                <a:cubicBezTo>
                  <a:pt x="43200" y="18334"/>
                  <a:pt x="33529" y="28005"/>
                  <a:pt x="21600" y="28005"/>
                </a:cubicBezTo>
                <a:cubicBezTo>
                  <a:pt x="9670" y="28005"/>
                  <a:pt x="0" y="18334"/>
                  <a:pt x="0" y="6405"/>
                </a:cubicBezTo>
                <a:cubicBezTo>
                  <a:pt x="-1" y="4481"/>
                  <a:pt x="257" y="2565"/>
                  <a:pt x="764" y="710"/>
                </a:cubicBezTo>
                <a:lnTo>
                  <a:pt x="21600" y="6405"/>
                </a:lnTo>
                <a:lnTo>
                  <a:pt x="42228" y="0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" name="Line 85"/>
          <p:cNvSpPr>
            <a:spLocks noChangeShapeType="1"/>
          </p:cNvSpPr>
          <p:nvPr userDrawn="1"/>
        </p:nvSpPr>
        <p:spPr bwMode="ltGray">
          <a:xfrm flipH="1">
            <a:off x="4724401" y="3232150"/>
            <a:ext cx="476250" cy="352425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" name="Arc 80"/>
          <p:cNvSpPr>
            <a:spLocks/>
          </p:cNvSpPr>
          <p:nvPr userDrawn="1"/>
        </p:nvSpPr>
        <p:spPr bwMode="ltGray">
          <a:xfrm>
            <a:off x="4883150" y="3186113"/>
            <a:ext cx="674688" cy="341313"/>
          </a:xfrm>
          <a:custGeom>
            <a:avLst/>
            <a:gdLst>
              <a:gd name="T0" fmla="*/ 0 w 42771"/>
              <a:gd name="T1" fmla="*/ 0 h 21600"/>
              <a:gd name="T2" fmla="*/ 0 w 42771"/>
              <a:gd name="T3" fmla="*/ 0 h 21600"/>
              <a:gd name="T4" fmla="*/ 0 w 427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771" h="21600" fill="none" extrusionOk="0">
                <a:moveTo>
                  <a:pt x="42771" y="3334"/>
                </a:moveTo>
                <a:cubicBezTo>
                  <a:pt x="41128" y="13848"/>
                  <a:pt x="32072" y="21599"/>
                  <a:pt x="21430" y="21600"/>
                </a:cubicBezTo>
                <a:cubicBezTo>
                  <a:pt x="10545" y="21600"/>
                  <a:pt x="1361" y="13501"/>
                  <a:pt x="-1" y="2703"/>
                </a:cubicBezTo>
              </a:path>
              <a:path w="42771" h="21600" stroke="0" extrusionOk="0">
                <a:moveTo>
                  <a:pt x="42771" y="3334"/>
                </a:moveTo>
                <a:cubicBezTo>
                  <a:pt x="41128" y="13848"/>
                  <a:pt x="32072" y="21599"/>
                  <a:pt x="21430" y="21600"/>
                </a:cubicBezTo>
                <a:cubicBezTo>
                  <a:pt x="10545" y="21600"/>
                  <a:pt x="1361" y="13501"/>
                  <a:pt x="-1" y="2703"/>
                </a:cubicBezTo>
                <a:lnTo>
                  <a:pt x="21430" y="0"/>
                </a:lnTo>
                <a:lnTo>
                  <a:pt x="42771" y="3334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" name="Line 86"/>
          <p:cNvSpPr>
            <a:spLocks noChangeShapeType="1"/>
          </p:cNvSpPr>
          <p:nvPr userDrawn="1"/>
        </p:nvSpPr>
        <p:spPr bwMode="ltGray">
          <a:xfrm>
            <a:off x="5205413" y="3232150"/>
            <a:ext cx="0" cy="357188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Line 84"/>
          <p:cNvSpPr>
            <a:spLocks noChangeShapeType="1"/>
          </p:cNvSpPr>
          <p:nvPr userDrawn="1"/>
        </p:nvSpPr>
        <p:spPr bwMode="ltGray">
          <a:xfrm>
            <a:off x="5210175" y="3232151"/>
            <a:ext cx="476250" cy="352425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" name="Arc 81"/>
          <p:cNvSpPr>
            <a:spLocks/>
          </p:cNvSpPr>
          <p:nvPr userDrawn="1"/>
        </p:nvSpPr>
        <p:spPr bwMode="ltGray">
          <a:xfrm flipH="1" flipV="1">
            <a:off x="5462588" y="3368676"/>
            <a:ext cx="457200" cy="228600"/>
          </a:xfrm>
          <a:custGeom>
            <a:avLst/>
            <a:gdLst>
              <a:gd name="T0" fmla="*/ 0 w 43129"/>
              <a:gd name="T1" fmla="*/ 0 h 21600"/>
              <a:gd name="T2" fmla="*/ 0 w 43129"/>
              <a:gd name="T3" fmla="*/ 0 h 21600"/>
              <a:gd name="T4" fmla="*/ 0 w 431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29" h="21600" fill="none" extrusionOk="0">
                <a:moveTo>
                  <a:pt x="43128" y="1347"/>
                </a:moveTo>
                <a:cubicBezTo>
                  <a:pt x="42417" y="12731"/>
                  <a:pt x="32976" y="21599"/>
                  <a:pt x="21571" y="21600"/>
                </a:cubicBezTo>
                <a:cubicBezTo>
                  <a:pt x="10074" y="21600"/>
                  <a:pt x="593" y="12595"/>
                  <a:pt x="-1" y="1115"/>
                </a:cubicBezTo>
              </a:path>
              <a:path w="43129" h="21600" stroke="0" extrusionOk="0">
                <a:moveTo>
                  <a:pt x="43128" y="1347"/>
                </a:moveTo>
                <a:cubicBezTo>
                  <a:pt x="42417" y="12731"/>
                  <a:pt x="32976" y="21599"/>
                  <a:pt x="21571" y="21600"/>
                </a:cubicBezTo>
                <a:cubicBezTo>
                  <a:pt x="10074" y="21600"/>
                  <a:pt x="593" y="12595"/>
                  <a:pt x="-1" y="1115"/>
                </a:cubicBezTo>
                <a:lnTo>
                  <a:pt x="21571" y="0"/>
                </a:lnTo>
                <a:lnTo>
                  <a:pt x="43128" y="1347"/>
                </a:lnTo>
                <a:close/>
              </a:path>
            </a:pathLst>
          </a:cu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" name="Line 87"/>
          <p:cNvSpPr>
            <a:spLocks noChangeShapeType="1"/>
          </p:cNvSpPr>
          <p:nvPr userDrawn="1"/>
        </p:nvSpPr>
        <p:spPr bwMode="ltGray">
          <a:xfrm>
            <a:off x="5681663" y="3232150"/>
            <a:ext cx="0" cy="471488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1" name="Line 72"/>
          <p:cNvSpPr>
            <a:spLocks noChangeShapeType="1"/>
          </p:cNvSpPr>
          <p:nvPr userDrawn="1"/>
        </p:nvSpPr>
        <p:spPr bwMode="ltGray">
          <a:xfrm>
            <a:off x="608013" y="3117850"/>
            <a:ext cx="0" cy="236855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" name="Text Box 110"/>
          <p:cNvSpPr txBox="1">
            <a:spLocks noChangeArrowheads="1"/>
          </p:cNvSpPr>
          <p:nvPr/>
        </p:nvSpPr>
        <p:spPr bwMode="auto">
          <a:xfrm>
            <a:off x="3886200" y="6627813"/>
            <a:ext cx="12525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dirty="0">
                <a:latin typeface="Arial" charset="0"/>
                <a:cs typeface="+mn-cs"/>
              </a:rPr>
              <a:t>wwww.wb7qiw.org</a:t>
            </a:r>
            <a:endParaRPr lang="en-US" sz="900" dirty="0">
              <a:latin typeface="Arial" charset="0"/>
              <a:cs typeface="Arial" charset="0"/>
            </a:endParaRPr>
          </a:p>
        </p:txBody>
      </p:sp>
      <p:sp>
        <p:nvSpPr>
          <p:cNvPr id="122" name="Line 80"/>
          <p:cNvSpPr>
            <a:spLocks noChangeShapeType="1"/>
          </p:cNvSpPr>
          <p:nvPr userDrawn="1"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rgbClr val="00007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960" y="26988"/>
            <a:ext cx="3276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Hoodview</a:t>
            </a:r>
            <a:r>
              <a:rPr lang="en-US" baseline="0" dirty="0"/>
              <a:t> Amateur Radio Club</a:t>
            </a:r>
          </a:p>
          <a:p>
            <a:pPr algn="ctr"/>
            <a:r>
              <a:rPr lang="en-US" baseline="0" dirty="0"/>
              <a:t>WB7QIW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A9B52-D443-4366-80BB-109A0D2F0093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6B8378D-7FCA-4856-A511-B79D826D13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8458200" y="6553200"/>
            <a:ext cx="685800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Page </a:t>
            </a:r>
            <a:fld id="{A2AC45CD-A583-4475-AE4E-3284F6F29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11/17/2022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F1B2-6A41-4861-8173-78DADAF64A2B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029DFA4-FF69-41A2-9341-A14BB3CAE7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06364-5AE0-45E8-9350-E0C50530E7D7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10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2BDED7E-D87A-417E-97F7-453860DB97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07AE-FED4-4234-BF31-275591A8DEBD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560F278-D418-48F5-8045-B4AEE878D3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D844-C97B-4587-AA3F-FD5D2D6A2680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5021A21-69BC-4EDA-B001-469D33F34E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B24B-69BF-4A76-9C66-99DB8FEF7244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88B89A5-FFC9-4F70-AAB4-B78720C91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3803-0B34-4042-A7EB-E329A38BA869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9300FF-13B6-4F85-BABE-DCCE8BFBC4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489E-D722-4DFD-A7D5-6826B7822DF1}" type="datetime1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26B829A-0E89-4C11-94AB-9F7A98CC4A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56" descr="60%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solidFill>
            <a:srgbClr val="CFDB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026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6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3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044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rgbClr val="00007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9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rgbClr val="00007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rgbClr val="00007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7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0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E3362D4-A3AD-4C51-B09E-D22532E3DEAE}" type="datetime1">
              <a:rPr lang="en-US" smtClean="0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19E44C0-D9FD-40C1-812D-24E8D6586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62" y="-18366"/>
            <a:ext cx="3348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Hoodview</a:t>
            </a:r>
            <a:r>
              <a:rPr lang="en-US" baseline="0" dirty="0"/>
              <a:t> Amateur Radio Club</a:t>
            </a:r>
          </a:p>
          <a:p>
            <a:pPr algn="ctr"/>
            <a:r>
              <a:rPr lang="en-US" baseline="0" dirty="0"/>
              <a:t>WB7QIW</a:t>
            </a:r>
            <a:endParaRPr lang="en-US" dirty="0"/>
          </a:p>
        </p:txBody>
      </p:sp>
      <p:sp>
        <p:nvSpPr>
          <p:cNvPr id="74" name="Text Box 110"/>
          <p:cNvSpPr txBox="1">
            <a:spLocks noChangeArrowheads="1"/>
          </p:cNvSpPr>
          <p:nvPr userDrawn="1"/>
        </p:nvSpPr>
        <p:spPr bwMode="auto">
          <a:xfrm>
            <a:off x="3929063" y="6627813"/>
            <a:ext cx="12525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dirty="0">
                <a:latin typeface="Arial" charset="0"/>
                <a:cs typeface="+mn-cs"/>
              </a:rPr>
              <a:t>wwww.wb7qiw.org</a:t>
            </a:r>
            <a:endParaRPr lang="en-US" sz="900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147FF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147FF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147FF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147FF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7F"/>
        </a:buClr>
        <a:buSzPct val="90000"/>
        <a:buFont typeface="Wingdings" pitchFamily="2" charset="2"/>
        <a:buChar char="§"/>
        <a:defRPr sz="3200">
          <a:solidFill>
            <a:srgbClr val="4A63CB"/>
          </a:solidFill>
          <a:latin typeface="+mn-lt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‒"/>
        <a:defRPr sz="2800">
          <a:solidFill>
            <a:srgbClr val="4A63CB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§"/>
        <a:defRPr sz="2400">
          <a:solidFill>
            <a:srgbClr val="4A63CB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Tahoma" pitchFamily="34" charset="0"/>
        <a:buChar char="–"/>
        <a:defRPr sz="2000">
          <a:solidFill>
            <a:srgbClr val="4A63CB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4A63CB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>
                <a:solidFill>
                  <a:srgbClr val="FF0000"/>
                </a:solidFill>
                <a:latin typeface="+mn-lt"/>
              </a:rPr>
              <a:t>Repeaters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75AB-65C7-4D2B-8119-4F7766A9E5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194818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C6EF1-CC4C-B2AE-B6DA-40AF938D6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810000"/>
            <a:ext cx="20574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043BF-A554-BB77-6E8E-7A4E48AF4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48200"/>
            <a:ext cx="2209800" cy="797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CEF3E-5E02-4211-12BE-826670AAC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13" y="4724400"/>
            <a:ext cx="2648267" cy="619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10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What’s Starting to Bring Back Repeater Activity?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Linked Radio Networks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Low Cost Internet Linking Repeater Technologies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Low Cost Point-to-Point Microwave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Low Cost Satellite VSAT’s </a:t>
            </a:r>
            <a:r>
              <a:rPr lang="en-US" sz="1000" kern="0" dirty="0">
                <a:solidFill>
                  <a:srgbClr val="FF0000"/>
                </a:solidFill>
              </a:rPr>
              <a:t>Very-Small-Aperture Terminal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Low Cost Cellular Modems</a:t>
            </a:r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4E751-6AC4-4F9C-04F2-96133B9F6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2875" y="4657725"/>
            <a:ext cx="2108200" cy="1581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EF7028-F6FB-B09C-8D55-399C7381F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66" y="4419600"/>
            <a:ext cx="2752834" cy="2061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D7BF7-623A-19EA-2057-C9E132F42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22" y="4419600"/>
            <a:ext cx="1649378" cy="20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11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Internet Linking Repeater Technologies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Allstar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D-STAR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Echolink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IRLP</a:t>
            </a:r>
            <a:endParaRPr lang="en-US" sz="1000" kern="0" dirty="0">
              <a:solidFill>
                <a:srgbClr val="FF0000"/>
              </a:solidFill>
            </a:endParaRP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DMR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System Fusion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Hotspots</a:t>
            </a:r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33A7B-B6AF-A9F3-7A22-DADC5B2E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6000"/>
            <a:ext cx="1362075" cy="847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010351-5EB4-51A7-FB4A-EE7346411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285999"/>
            <a:ext cx="847725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CE8D87-56F8-3D1F-6081-9824F6CD1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2271599"/>
            <a:ext cx="742952" cy="9205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DF668D-3335-4086-9B6E-286E9B30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1362075" cy="817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F81898-E467-8165-223A-9050ADA68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837" y="3429000"/>
            <a:ext cx="1816100" cy="8172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33B8CA-5D8E-4220-0B0B-984CA77C0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4516044"/>
            <a:ext cx="2458691" cy="3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8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12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Hot Spots – Game Changer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Allstar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D-STAR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Echolink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IRLP</a:t>
            </a:r>
            <a:endParaRPr lang="en-US" sz="1000" kern="0" dirty="0">
              <a:solidFill>
                <a:srgbClr val="FF0000"/>
              </a:solidFill>
            </a:endParaRP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DMR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System Fusion</a:t>
            </a:r>
          </a:p>
          <a:p>
            <a:pPr marL="457200" lvl="1" indent="0">
              <a:buNone/>
            </a:pPr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24734-EB0C-CBB5-C07C-FEDE127F5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4" y="2415268"/>
            <a:ext cx="1366157" cy="1366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1C3C9-FF08-7197-8C1F-AA0A1BCBD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1419225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6DC05-B666-B2AD-1A21-683C94E93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69" y="2502831"/>
            <a:ext cx="1563461" cy="1137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A682F-A03C-3A10-D593-A9DF7C6A0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1" y="4052206"/>
            <a:ext cx="2105025" cy="118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C309F-44C7-EFAD-C27B-939529BD0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90358"/>
            <a:ext cx="2128836" cy="14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13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Local &amp; Regional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Amateur Radio Relay Group (K7RPT)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RF &amp; Internet Linking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6 Sites / Analog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Wide-Area Coverage, Oregon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3600450" y="4438171"/>
            <a:ext cx="1790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https://arrg.org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2A86C-B5A5-85A7-351F-0063B83C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3810000"/>
            <a:ext cx="57340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14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Local &amp; Regional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Sunset Empire Amateur Radio Club (W7BU)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RF Linking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6 Sites / Analog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Wide-Area Coverage, North Oregon Coast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432CB-15E2-CB81-EED1-EDF3EB43E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7391400" cy="1725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2438400" y="5776914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https://w7buhams.club/searc-radio-network</a:t>
            </a:r>
          </a:p>
        </p:txBody>
      </p:sp>
    </p:spTree>
    <p:extLst>
      <p:ext uri="{BB962C8B-B14F-4D97-AF65-F5344CB8AC3E}">
        <p14:creationId xmlns:p14="http://schemas.microsoft.com/office/powerpoint/2010/main" val="423199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15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Local &amp; Regional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Oregon Coast Repeater Group (W7GC)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RF Linking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8 Sites Analog &amp; Digital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Wide-Area Coverage, Portland Metro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3600450" y="5112860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https://worc.info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9B763-A48C-4506-D182-D0776DCC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3725472"/>
            <a:ext cx="5286375" cy="13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16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Local &amp; Regional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Oregon Coast Repeater Group W7GC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RF &amp; Internet Linking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9 Sites / Analog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Wide-Area Coverage, North &amp; Central Oregon Coast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3600450" y="5112860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https://ocrg.org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1089F-908F-FCC0-1AC3-6B071E3C4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681893"/>
            <a:ext cx="6858000" cy="13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4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17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Local &amp; Regional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Evergreen Intertie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RF Linking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32 Sites / Analog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Wide-Area Coverage, Washington, Oregon, Idaho, Montana &amp; Wyoming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1104900" y="5114446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http://www.worc.info/evergreen%20intertie%20information.htm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4BEEE-6B84-8918-C32F-117942F2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3810000"/>
            <a:ext cx="34004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18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Local &amp; Regional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Peak Radio Association (W7PRA)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Allstar Linking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49 Sites / Analog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Wide-Area Coverage, California, Oregon &amp; Washington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C306C-9103-DF69-8452-575D5EEFB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54386"/>
            <a:ext cx="6857486" cy="1427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42D01-BAE4-64CB-6A60-590486FDCC6B}"/>
              </a:ext>
            </a:extLst>
          </p:cNvPr>
          <p:cNvSpPr txBox="1"/>
          <p:nvPr/>
        </p:nvSpPr>
        <p:spPr>
          <a:xfrm>
            <a:off x="3886200" y="5369961"/>
            <a:ext cx="2095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https://w7pra.com</a:t>
            </a:r>
          </a:p>
        </p:txBody>
      </p:sp>
    </p:spTree>
    <p:extLst>
      <p:ext uri="{BB962C8B-B14F-4D97-AF65-F5344CB8AC3E}">
        <p14:creationId xmlns:p14="http://schemas.microsoft.com/office/powerpoint/2010/main" val="425857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19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Local &amp; Regional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Pacific Northwest Digital (WA7DMR)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Internet Linking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66 Sites / Digital 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Wide-Area Coverage, Idaho, Oregon &amp; Washington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3293864" y="5233507"/>
            <a:ext cx="240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https://pnwdigital.net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45D95-CA5B-37A3-C7D1-49CCF2A5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34323"/>
            <a:ext cx="7162800" cy="15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2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What’s a Repeater?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Retransmits a Radio Signal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Main Components: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A2E97-66BC-B0F6-63F7-15FAAC039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60" y="601269"/>
            <a:ext cx="2898140" cy="208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7A1A0-ABB0-D9B1-8314-5138B8EA8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3276600"/>
            <a:ext cx="4160520" cy="284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82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20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Large Networks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D-STAR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Internet Linking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968+ Repeaters USA</a:t>
            </a:r>
          </a:p>
          <a:p>
            <a:pPr lvl="1"/>
            <a:r>
              <a:rPr lang="en-US" sz="2000" kern="0" dirty="0">
                <a:solidFill>
                  <a:srgbClr val="FF0000"/>
                </a:solidFill>
              </a:rPr>
              <a:t>Wide-Area Coverage, Nation-Wide &amp; World-Wide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3452812" y="5048841"/>
            <a:ext cx="2238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http://dstarinfo.com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2B63E-DF33-CF79-EC08-7E5DCD73B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686155"/>
            <a:ext cx="6629400" cy="12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21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Large Networks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System Fusion (Yaesu Implementation of Digital Amateur Radio)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Internet Linking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3277+ Repeaters USA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Wide-Area Coverage, Nation-Wide &amp; World-Wide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3158728" y="4495800"/>
            <a:ext cx="267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systemfusion.yaesu.com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179E4-E67E-6C04-A36C-7732FB31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3657600"/>
            <a:ext cx="41624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22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24493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Linked Radio Systems – Large Networks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BrandMeister (DMR)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Internet Linking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5379+ Repeaters &amp; 15,743+ Hotspots</a:t>
            </a:r>
          </a:p>
          <a:p>
            <a:pPr lvl="1"/>
            <a:r>
              <a:rPr lang="en-US" sz="1900" kern="0" dirty="0">
                <a:solidFill>
                  <a:srgbClr val="FF0000"/>
                </a:solidFill>
              </a:rPr>
              <a:t>Wide-Area Coverage, Nation-Wide &amp; World-Wide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E0220-67DD-7FCB-C1C6-FCF7EFB56911}"/>
              </a:ext>
            </a:extLst>
          </p:cNvPr>
          <p:cNvSpPr txBox="1"/>
          <p:nvPr/>
        </p:nvSpPr>
        <p:spPr>
          <a:xfrm>
            <a:off x="2980432" y="6266293"/>
            <a:ext cx="3183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https://brandmeister.network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6FCA3-0277-FF6F-6607-10926663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48618"/>
            <a:ext cx="594360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23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FE0A0A-A8CC-4521-A202-0128E634B2E0}" type="datetime1">
              <a:rPr lang="en-US" smtClean="0">
                <a:latin typeface="+mn-lt"/>
                <a:cs typeface="Arial" charset="0"/>
              </a:rPr>
              <a:pPr/>
              <a:t>11/16/2022</a:t>
            </a:fld>
            <a:endParaRPr lang="en-US" dirty="0">
              <a:latin typeface="+mn-lt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158BC-EF90-ADAE-9650-0CC6C523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227614"/>
            <a:ext cx="4953000" cy="30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3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HARC VHF Repeater History</a:t>
            </a:r>
          </a:p>
          <a:p>
            <a:pPr lvl="1"/>
            <a:r>
              <a:rPr lang="en-US" sz="2200" kern="0" dirty="0">
                <a:solidFill>
                  <a:srgbClr val="FF0000"/>
                </a:solidFill>
              </a:rPr>
              <a:t>First HARC Repeater Circa 1978 | 147.280+ MHz</a:t>
            </a:r>
          </a:p>
          <a:p>
            <a:pPr lvl="1"/>
            <a:r>
              <a:rPr lang="en-US" sz="2200" kern="0" dirty="0">
                <a:solidFill>
                  <a:srgbClr val="FF0000"/>
                </a:solidFill>
              </a:rPr>
              <a:t>First HARC Repeater Site at Tower Mountain </a:t>
            </a:r>
          </a:p>
          <a:p>
            <a:pPr lvl="1"/>
            <a:r>
              <a:rPr lang="en-US" sz="2200" kern="0" dirty="0">
                <a:solidFill>
                  <a:srgbClr val="FF0000"/>
                </a:solidFill>
              </a:rPr>
              <a:t>First HARC Commercial Repeater Site at Mount Scott</a:t>
            </a:r>
          </a:p>
          <a:p>
            <a:pPr lvl="1"/>
            <a:r>
              <a:rPr lang="en-US" sz="2200" kern="0" dirty="0">
                <a:solidFill>
                  <a:srgbClr val="FF0000"/>
                </a:solidFill>
              </a:rPr>
              <a:t>Main Players W7AUF, WB7BDD, KV7S, W7OZM &amp; Many Others…</a:t>
            </a:r>
          </a:p>
          <a:p>
            <a:pPr lvl="1"/>
            <a:r>
              <a:rPr lang="en-US" sz="2200" kern="0" dirty="0">
                <a:solidFill>
                  <a:srgbClr val="FF0000"/>
                </a:solidFill>
              </a:rPr>
              <a:t>ICOM IC-22A’s at 10 Watts with Separate Antennas</a:t>
            </a:r>
          </a:p>
          <a:p>
            <a:pPr lvl="1"/>
            <a:endParaRPr lang="en-US" sz="2400" kern="0" dirty="0">
              <a:solidFill>
                <a:srgbClr val="FF0000"/>
              </a:solidFill>
            </a:endParaRP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endParaRPr lang="en-US" sz="24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3" name="Picture 2" descr="ICOM IC-22A VHF FM TRANSCEIVER | eBay">
            <a:extLst>
              <a:ext uri="{FF2B5EF4-FFF2-40B4-BE49-F238E27FC236}">
                <a16:creationId xmlns:a16="http://schemas.microsoft.com/office/drawing/2014/main" id="{5EE76C1D-E477-28AD-91B0-C9C66B164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88230"/>
            <a:ext cx="1905000" cy="9791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" name="Picture 3" descr="ICOM IC-22A VHF FM TRANSCEIVER | eBay">
            <a:extLst>
              <a:ext uri="{FF2B5EF4-FFF2-40B4-BE49-F238E27FC236}">
                <a16:creationId xmlns:a16="http://schemas.microsoft.com/office/drawing/2014/main" id="{586A3216-22B1-EEA9-7E2B-0C5A0C53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88230"/>
            <a:ext cx="1905000" cy="9791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73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4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HARC VHF &amp; UHF Repeaters – Mount Scott</a:t>
            </a:r>
            <a:endParaRPr lang="en-US" sz="24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FEF3F-9C3E-829D-C98F-68A74B2B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20" y="2281871"/>
            <a:ext cx="7505972" cy="40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5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HARC VHF &amp; UHF Repeaters – Mount Scott</a:t>
            </a:r>
            <a:endParaRPr lang="en-US" sz="24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8A586-44CD-D3A0-D681-78D89AFF4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12" y="2754313"/>
            <a:ext cx="4356100" cy="3267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D436C-B246-61FF-9119-825395B4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9888" y="2754313"/>
            <a:ext cx="4356101" cy="32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5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6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HARC VHF &amp; UHF Repeaters – Mount Scott</a:t>
            </a:r>
            <a:endParaRPr lang="en-US" sz="24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26120-3A6B-560E-3BC5-228CBBE29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87" y="2741612"/>
            <a:ext cx="4356101" cy="3267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4B8BE0-289B-C954-8573-2FA65B1B7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9887" y="2741610"/>
            <a:ext cx="4356103" cy="32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7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Common Modes – Amateur &amp; Commercial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Analog - Wideband (25 kHz)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Analog - Narrowband (12.5 kHz)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Digital - DMR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Digital - dPMR </a:t>
            </a:r>
            <a:r>
              <a:rPr lang="en-US" sz="1100" kern="0" dirty="0">
                <a:solidFill>
                  <a:srgbClr val="FF0000"/>
                </a:solidFill>
              </a:rPr>
              <a:t>Similar to NXDN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Digital - D-Star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Digital - NXDN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Digital - P25 Phase I &amp; Phase II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Digital - System Fusion/Wires-X</a:t>
            </a:r>
          </a:p>
          <a:p>
            <a:pPr lvl="2"/>
            <a:r>
              <a:rPr lang="en-US" sz="2000" kern="0" dirty="0">
                <a:solidFill>
                  <a:srgbClr val="FF0000"/>
                </a:solidFill>
              </a:rPr>
              <a:t>Digital – Tetra</a:t>
            </a:r>
            <a:r>
              <a:rPr lang="en-US" sz="1100" kern="0" dirty="0">
                <a:solidFill>
                  <a:srgbClr val="FF0000"/>
                </a:solidFill>
              </a:rPr>
              <a:t> European Version of P25 Trunked Radio</a:t>
            </a:r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3" name="Picture 2" descr="FCC Narrowbanding">
            <a:extLst>
              <a:ext uri="{FF2B5EF4-FFF2-40B4-BE49-F238E27FC236}">
                <a16:creationId xmlns:a16="http://schemas.microsoft.com/office/drawing/2014/main" id="{2EEBFA5F-FFF5-9D46-7465-FE59CB6A9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33700"/>
            <a:ext cx="292608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73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8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Conventional &amp; Trunked</a:t>
            </a:r>
          </a:p>
          <a:p>
            <a:pPr lvl="2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3" name="Picture 2" descr="Trunked Radio System">
            <a:extLst>
              <a:ext uri="{FF2B5EF4-FFF2-40B4-BE49-F238E27FC236}">
                <a16:creationId xmlns:a16="http://schemas.microsoft.com/office/drawing/2014/main" id="{9B83F8EF-2A5F-28F8-595B-CA5D4043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34687"/>
            <a:ext cx="3657600" cy="207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FDD8E-A996-2B9E-2CEB-14F023D38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34687"/>
            <a:ext cx="3048000" cy="2082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0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Repeaters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pPr algn="l"/>
            <a:r>
              <a:rPr lang="en-US" dirty="0">
                <a:latin typeface="+mn-lt"/>
                <a:cs typeface="Arial" charset="0"/>
              </a:rPr>
              <a:t>Page </a:t>
            </a:r>
            <a:fld id="{C86369B9-BB8E-444A-99B9-B6EB8BCD1703}" type="slidenum">
              <a:rPr lang="en-US" smtClean="0">
                <a:latin typeface="+mn-lt"/>
                <a:cs typeface="Arial" charset="0"/>
              </a:rPr>
              <a:pPr algn="l"/>
              <a:t>9</a:t>
            </a:fld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11/17/2022</a:t>
            </a:r>
          </a:p>
        </p:txBody>
      </p:sp>
      <p:sp>
        <p:nvSpPr>
          <p:cNvPr id="1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A28D30B-D01C-4791-A7C2-304326E4BB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41399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7F"/>
              </a:buClr>
              <a:buSzPct val="90000"/>
              <a:buFont typeface="Wingdings" pitchFamily="2" charset="2"/>
              <a:buChar char="§"/>
              <a:defRPr sz="3200">
                <a:solidFill>
                  <a:srgbClr val="4A63C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‒"/>
              <a:defRPr sz="2800">
                <a:solidFill>
                  <a:srgbClr val="4A63CB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400">
                <a:solidFill>
                  <a:srgbClr val="4A63CB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4A63CB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rgbClr val="4A63CB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0000"/>
                </a:solidFill>
              </a:rPr>
              <a:t>Most Repeaters are Quiet, Why is That?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The Glory Years 1970’s-1980’s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Before Cellular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Before Talk Radio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Before Sirius XM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Before Podcasts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Before Streaming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Before Telecommuting</a:t>
            </a:r>
          </a:p>
          <a:p>
            <a:pPr lvl="1"/>
            <a:r>
              <a:rPr lang="en-US" sz="2400" kern="0" dirty="0">
                <a:solidFill>
                  <a:srgbClr val="FF0000"/>
                </a:solidFill>
              </a:rPr>
              <a:t>? </a:t>
            </a:r>
          </a:p>
          <a:p>
            <a:pPr lvl="2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pPr lvl="2"/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79B55-C8D1-399F-79E5-CDA04392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21" y="2706885"/>
            <a:ext cx="2892879" cy="21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3207"/>
      </p:ext>
    </p:extLst>
  </p:cSld>
  <p:clrMapOvr>
    <a:masterClrMapping/>
  </p:clrMapOvr>
</p:sld>
</file>

<file path=ppt/theme/theme1.xml><?xml version="1.0" encoding="utf-8"?>
<a:theme xmlns:a="http://schemas.openxmlformats.org/drawingml/2006/main" name="2018 ADCOMM PowerPoint">
  <a:themeElements>
    <a:clrScheme name="ADCOMM-2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ADCOMM-2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DCOMM-2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COMM-2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MM-2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MM-2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COMM-2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COMM-2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COMM-2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MM-2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MM-2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ADCOMM PowerPoint" id="{624A6A91-C69B-41F4-AB11-408286804139}" vid="{430DFF37-E802-474E-B9A5-DA42A1F45F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ADCOMM PowerPoint</Template>
  <TotalTime>2639</TotalTime>
  <Words>640</Words>
  <Application>Microsoft Office PowerPoint</Application>
  <PresentationFormat>On-screen Show (4:3)</PresentationFormat>
  <Paragraphs>259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Courier New</vt:lpstr>
      <vt:lpstr>Tahoma</vt:lpstr>
      <vt:lpstr>Wingdings</vt:lpstr>
      <vt:lpstr>2018 ADCOMM PowerPoint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Joel</dc:creator>
  <cp:lastModifiedBy>RSS</cp:lastModifiedBy>
  <cp:revision>248</cp:revision>
  <cp:lastPrinted>2021-06-17T21:55:13Z</cp:lastPrinted>
  <dcterms:created xsi:type="dcterms:W3CDTF">2018-03-11T17:59:33Z</dcterms:created>
  <dcterms:modified xsi:type="dcterms:W3CDTF">2022-11-17T06:45:38Z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</Properties>
</file>